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5" r:id="rId3"/>
    <p:sldId id="274" r:id="rId4"/>
    <p:sldId id="259" r:id="rId5"/>
    <p:sldId id="281" r:id="rId6"/>
    <p:sldId id="279" r:id="rId7"/>
    <p:sldId id="280" r:id="rId8"/>
    <p:sldId id="278" r:id="rId9"/>
    <p:sldId id="276" r:id="rId10"/>
    <p:sldId id="277" r:id="rId11"/>
    <p:sldId id="275" r:id="rId12"/>
    <p:sldId id="264" r:id="rId13"/>
    <p:sldId id="263" r:id="rId14"/>
    <p:sldId id="266" r:id="rId15"/>
    <p:sldId id="267" r:id="rId16"/>
    <p:sldId id="268" r:id="rId17"/>
    <p:sldId id="269" r:id="rId18"/>
    <p:sldId id="273" r:id="rId19"/>
    <p:sldId id="272" r:id="rId20"/>
    <p:sldId id="271" r:id="rId21"/>
    <p:sldId id="260" r:id="rId22"/>
    <p:sldId id="261" r:id="rId23"/>
    <p:sldId id="257" r:id="rId24"/>
    <p:sldId id="262" r:id="rId25"/>
    <p:sldId id="270"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5707" autoAdjust="0"/>
  </p:normalViewPr>
  <p:slideViewPr>
    <p:cSldViewPr snapToGrid="0">
      <p:cViewPr varScale="1">
        <p:scale>
          <a:sx n="106" d="100"/>
          <a:sy n="106" d="100"/>
        </p:scale>
        <p:origin x="388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30.08.2021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3</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4</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8</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 muss nur diese vs code java extension installieren die er einem vorschlägt wenn man ein java sourcefile öffnet</a:t>
            </a:r>
          </a:p>
        </p:txBody>
      </p:sp>
      <p:sp>
        <p:nvSpPr>
          <p:cNvPr id="4" name="Slide Number Placeholder 3"/>
          <p:cNvSpPr>
            <a:spLocks noGrp="1"/>
          </p:cNvSpPr>
          <p:nvPr>
            <p:ph type="sldNum" sz="quarter" idx="5"/>
          </p:nvPr>
        </p:nvSpPr>
        <p:spPr/>
        <p:txBody>
          <a:bodyPr/>
          <a:lstStyle/>
          <a:p>
            <a:fld id="{C827AE31-5478-4C92-8F82-AB2106877A15}" type="slidenum">
              <a:rPr lang="de-DE" smtClean="0"/>
              <a:t>9</a:t>
            </a:fld>
            <a:endParaRPr lang="de-DE"/>
          </a:p>
        </p:txBody>
      </p:sp>
    </p:spTree>
    <p:extLst>
      <p:ext uri="{BB962C8B-B14F-4D97-AF65-F5344CB8AC3E}">
        <p14:creationId xmlns:p14="http://schemas.microsoft.com/office/powerpoint/2010/main" val="241841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10</a:t>
            </a:fld>
            <a:endParaRPr lang="de-DE"/>
          </a:p>
        </p:txBody>
      </p:sp>
    </p:spTree>
    <p:extLst>
      <p:ext uri="{BB962C8B-B14F-4D97-AF65-F5344CB8AC3E}">
        <p14:creationId xmlns:p14="http://schemas.microsoft.com/office/powerpoint/2010/main" val="148513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a:t>
            </a:r>
          </a:p>
          <a:p>
            <a:endParaRPr lang="en-US" dirty="0"/>
          </a:p>
          <a:p>
            <a:r>
              <a:rPr lang="de-DE" dirty="0"/>
              <a:t>package at.pwd.marblemover;import java.util.List;import at.pwd.boardgame.game.base.WinState;import at.pwd.boardgame.game.mancala.MancalaGame;import at.pwd.boardgame.game.mancala.MancalaBoard;import at.pwd.boardgame.game.mancala.agent.MancalaAgent;import at.pwd.boardgame.game.mancala.agent.MancalaAgentAction;public class marblemover implements MancalaAgent {    public static final String ANSI_RESET = "\u001B[0m";    public static final String ANSI_BLACK = "\u001B[30m";    public static final String ANSI_RED = "\u001B[31m";    public static final String ANSI_GREEN = "\u001B[32m";    public static final String ANSI_YELLOW = "\u001B[33m";    public static final String ANSI_BLUE = "\u001B[34m";    public static final String ANSI_PURPLE = "\u001B[35m";    public static final String ANSI_CYAN = "\u001B[36m";    public static final String ANSI_WHITE = "\u001B[37m";    public String BestMove = "";    @Override    public MancalaAgentAction doTurn(int computationTime, MancalaGame mancalaGame) {        // wer bin ich?        int currentPlayer = mancalaGame.getState().getCurrentPlayer();        // System.out.println(ANSI_GREEN + currentPlayer + ANSI_RESET);        // String ownDepot = mancalaGame.getBoard().getDepotOfPlayer(currentPlayer);        // int moveValue = mancalaGame.getState().stonesIn(ownDepot);        // ermittle den besten score ausgehend von der aktuellen position:        // der beste move für uns als maximierenden Spieler wurde dann in der globalen        // Varibale BestMove hinterlegt!        BestMove = mancalaGame.getSelectableSlots().get(0);        int bewertung = ScoreFromPosition(currentPlayer, mancalaGame, 4);        System.out.println(                "maximaler score den der bot aus dieser position machen kann:" + bewertung + " Bester Move" + BestMove);        // System.out.println("looking 4 steps ahead gives" + TotalNumberOfLeaveNodes +        // " possible outcomes!");        // get a list of all currently selectable slots        List&lt;String&gt; slots = mancalaGame.getSelectableSlots();        for (String possiblemoves : slots)            System.out.println(possiblemoves);        // since this list will never be empty (otherwise the game would be over), we        // dont need a additional check        // Slot IDs are unique strings strings        // String selectedSlot = slots.get(BestMove);        // now we pack the selected slot in an agent action and return it        // the Mancala Boardgame Engine will then apply this action onto the slot        return new MancalaAgentAction(BestMove);    }    public int ScoreFromPosition(int currentPlayer, MancalaGame m, int depth) {        depth = depth - 1;        // init best move to leftmost move        int maximumScoreSoFar = -1000000;        int minimumScoreSoFar = 1000000;        // wenn man auf der Blattebene angekommen ist weil die tiefe erschöpft ist oder        // ein spieler gewonnen hat.        if (depth == 0 || m.checkIfPlayerWins().getState() != WinState.States.NOBODY) {            // hier schauen welcher Spieler wieviele Punkte hätte!            MancalaBoard BoardInNMoves = m.getBoard();            String myDepot = BoardInNMoves.getDepotOfPlayer(currentPlayer);            String enemyDepot = BoardInNMoves.getDepotOfPlayer(1 - currentPlayer);            int myPoints = m.getState().stonesIn(myDepot);            int enemyPoints = m.getState().stonesIn(enemyDepot);            System.out.println("Outlook of 4 steps ends in - myPoints:" + myPoints + "enemyPoints:" + enemyPoints);            return myPoints - enemyPoints;        }        else {            boolean maximizing = false;            // color each own move green and each enemy move red.            if (m.getState().getCurrentPlayer() == currentPlayer)// {                // maximizing                maximizing = true;            for (String s : m.getSelectableSlots()) {                // gib den aktuellen move aus und führe diesen in einer kopie des spiels aus:                MancalaGame gamecopy = new MancalaGame(m);                // aus dem alphabeta-agent abgeschaut um jeweils den currentplayer in der game                // instanz zu setzen                boolean moveAgain = gamecopy.selectSlot(s);                if (!moveAgain)                    gamecopy.nextPlayer();                // stell dir vor der nächste schritt ist der letzte... dann erhält man aus der                // funktion einen positiven wert wenn der aktuelle bot mehr punkte als der                // gegner hat!                int currentScore = ScoreFromPosition(currentPlayer, gamecopy, depth);                if (maximizing) {                    System.out.println(ANSI_GREEN + new String(new char[(depth - 3) * -1]).replace("\0", "-") + s                            + "Score" + currentScore + ANSI_RESET);                } else {                    System.out.println(ANSI_RED + new String(new char[(depth - 3) * -1]).replace("\0", "-") + s                            + "Score" + currentScore + ANSI_RESET);                }                // take maximum score from position as current return value:                // wenn man maximierender spieler ist, wählt man den move der den höchsten                // positiven wert liefert!                if (currentScore &gt; maximumScoreSoFar) {                    maximumScoreSoFar = currentScore;                    if (depth == 3)// bestmove darf nur ganz oben gesetzt werden!                        BestMove = s;                }                if (currentScore &lt; minimumScoreSoFar) {                    minimumScoreSoFar = currentScore;                }                // rufe nun rekursiv die selbe methode aus                // numberOfLeaves = numberOfLeaves + ScoreFromPosition(currentPlayer, gamecopy,                // depth, numberOfLeaves);            }            if (maximizing)                return maximumScoreSoFar;            else                return minimumScoreSoFar;        }    }    @Override    public String toString() {        return "MarbleMover";    }}</a:t>
            </a:r>
          </a:p>
        </p:txBody>
      </p:sp>
      <p:sp>
        <p:nvSpPr>
          <p:cNvPr id="4" name="Slide Number Placeholder 3"/>
          <p:cNvSpPr>
            <a:spLocks noGrp="1"/>
          </p:cNvSpPr>
          <p:nvPr>
            <p:ph type="sldNum" sz="quarter" idx="5"/>
          </p:nvPr>
        </p:nvSpPr>
        <p:spPr/>
        <p:txBody>
          <a:bodyPr/>
          <a:lstStyle/>
          <a:p>
            <a:fld id="{C827AE31-5478-4C92-8F82-AB2106877A15}" type="slidenum">
              <a:rPr lang="de-DE" smtClean="0"/>
              <a:t>11</a:t>
            </a:fld>
            <a:endParaRPr lang="de-DE"/>
          </a:p>
        </p:txBody>
      </p:sp>
    </p:spTree>
    <p:extLst>
      <p:ext uri="{BB962C8B-B14F-4D97-AF65-F5344CB8AC3E}">
        <p14:creationId xmlns:p14="http://schemas.microsoft.com/office/powerpoint/2010/main" val="1290700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13</a:t>
            </a:fld>
            <a:endParaRPr lang="de-DE"/>
          </a:p>
        </p:txBody>
      </p:sp>
    </p:spTree>
    <p:extLst>
      <p:ext uri="{BB962C8B-B14F-4D97-AF65-F5344CB8AC3E}">
        <p14:creationId xmlns:p14="http://schemas.microsoft.com/office/powerpoint/2010/main" val="223615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ym.openai.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p:txBody>
          <a:bodyPr/>
          <a:lstStyle/>
          <a:p>
            <a:r>
              <a:rPr lang="en-US" dirty="0"/>
              <a:t>Game AI</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571D4-8998-4A3C-8703-2BE11F12D535}"/>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734A90C9-FE8B-4541-BE6A-93F6E081CD9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FB8E14F4-E250-460A-9F4C-C121ABB65CA7}"/>
              </a:ext>
            </a:extLst>
          </p:cNvPr>
          <p:cNvPicPr>
            <a:picLocks noChangeAspect="1"/>
          </p:cNvPicPr>
          <p:nvPr/>
        </p:nvPicPr>
        <p:blipFill>
          <a:blip r:embed="rId3"/>
          <a:stretch>
            <a:fillRect/>
          </a:stretch>
        </p:blipFill>
        <p:spPr>
          <a:xfrm>
            <a:off x="0" y="1384266"/>
            <a:ext cx="12192000" cy="4089468"/>
          </a:xfrm>
          <a:prstGeom prst="rect">
            <a:avLst/>
          </a:prstGeom>
        </p:spPr>
      </p:pic>
    </p:spTree>
    <p:extLst>
      <p:ext uri="{BB962C8B-B14F-4D97-AF65-F5344CB8AC3E}">
        <p14:creationId xmlns:p14="http://schemas.microsoft.com/office/powerpoint/2010/main" val="97563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1569-F145-4DE9-920F-FA6994F14BF2}"/>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C1B044C3-FC54-4840-A376-54770039C72B}"/>
              </a:ext>
            </a:extLst>
          </p:cNvPr>
          <p:cNvSpPr>
            <a:spLocks noGrp="1"/>
          </p:cNvSpPr>
          <p:nvPr>
            <p:ph idx="1"/>
          </p:nvPr>
        </p:nvSpPr>
        <p:spPr/>
        <p:txBody>
          <a:bodyPr/>
          <a:lstStyle/>
          <a:p>
            <a:endParaRPr lang="de-DE"/>
          </a:p>
        </p:txBody>
      </p:sp>
      <p:pic>
        <p:nvPicPr>
          <p:cNvPr id="7" name="Picture 6">
            <a:extLst>
              <a:ext uri="{FF2B5EF4-FFF2-40B4-BE49-F238E27FC236}">
                <a16:creationId xmlns:a16="http://schemas.microsoft.com/office/drawing/2014/main" id="{93BF6455-A126-46E5-9DA1-993C8DBD0DFE}"/>
              </a:ext>
            </a:extLst>
          </p:cNvPr>
          <p:cNvPicPr>
            <a:picLocks noChangeAspect="1"/>
          </p:cNvPicPr>
          <p:nvPr/>
        </p:nvPicPr>
        <p:blipFill>
          <a:blip r:embed="rId3"/>
          <a:stretch>
            <a:fillRect/>
          </a:stretch>
        </p:blipFill>
        <p:spPr>
          <a:xfrm>
            <a:off x="990600" y="120751"/>
            <a:ext cx="9560560" cy="6616498"/>
          </a:xfrm>
          <a:prstGeom prst="rect">
            <a:avLst/>
          </a:prstGeom>
        </p:spPr>
      </p:pic>
    </p:spTree>
    <p:extLst>
      <p:ext uri="{BB962C8B-B14F-4D97-AF65-F5344CB8AC3E}">
        <p14:creationId xmlns:p14="http://schemas.microsoft.com/office/powerpoint/2010/main" val="238927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endParaRPr lang="en-US" dirty="0"/>
          </a:p>
        </p:txBody>
      </p:sp>
    </p:spTree>
    <p:extLst>
      <p:ext uri="{BB962C8B-B14F-4D97-AF65-F5344CB8AC3E}">
        <p14:creationId xmlns:p14="http://schemas.microsoft.com/office/powerpoint/2010/main" val="28672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8890209" y="2869044"/>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836695"/>
            <a:ext cx="55014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1075006" y="5553573"/>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9" name="TextBox 8">
            <a:extLst>
              <a:ext uri="{FF2B5EF4-FFF2-40B4-BE49-F238E27FC236}">
                <a16:creationId xmlns:a16="http://schemas.microsoft.com/office/drawing/2014/main" id="{A3395044-FBF7-4D93-B419-223E6DCA5F75}"/>
              </a:ext>
            </a:extLst>
          </p:cNvPr>
          <p:cNvSpPr txBox="1"/>
          <p:nvPr/>
        </p:nvSpPr>
        <p:spPr>
          <a:xfrm>
            <a:off x="1075006" y="4564860"/>
            <a:ext cx="6096000" cy="923330"/>
          </a:xfrm>
          <a:prstGeom prst="rect">
            <a:avLst/>
          </a:prstGeom>
          <a:noFill/>
        </p:spPr>
        <p:txBody>
          <a:bodyPr wrap="square">
            <a:spAutoFit/>
          </a:bodyPr>
          <a:lstStyle/>
          <a:p>
            <a:r>
              <a:rPr lang="de-DE" dirty="0"/>
              <a:t>C:\Users\lukast\Documents\mln</a:t>
            </a:r>
          </a:p>
          <a:p>
            <a:r>
              <a:rPr lang="de-DE" dirty="0"/>
              <a:t>C:\Users\lukast\Documents\machinelearningnotebooks</a:t>
            </a:r>
          </a:p>
          <a:p>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6835-56CD-42DD-AC32-C2D08D71A30F}"/>
              </a:ext>
            </a:extLst>
          </p:cNvPr>
          <p:cNvSpPr>
            <a:spLocks noGrp="1"/>
          </p:cNvSpPr>
          <p:nvPr>
            <p:ph type="title"/>
          </p:nvPr>
        </p:nvSpPr>
        <p:spPr/>
        <p:txBody>
          <a:bodyPr/>
          <a:lstStyle/>
          <a:p>
            <a:r>
              <a:rPr lang="en-US" dirty="0"/>
              <a:t>Policy Based vs Value Based</a:t>
            </a:r>
            <a:endParaRPr lang="de-DE" dirty="0"/>
          </a:p>
        </p:txBody>
      </p:sp>
      <p:sp>
        <p:nvSpPr>
          <p:cNvPr id="3" name="Content Placeholder 2">
            <a:extLst>
              <a:ext uri="{FF2B5EF4-FFF2-40B4-BE49-F238E27FC236}">
                <a16:creationId xmlns:a16="http://schemas.microsoft.com/office/drawing/2014/main" id="{E3C8F361-819D-4C60-AF24-D7DA86CE58CF}"/>
              </a:ext>
            </a:extLst>
          </p:cNvPr>
          <p:cNvSpPr>
            <a:spLocks noGrp="1"/>
          </p:cNvSpPr>
          <p:nvPr>
            <p:ph idx="1"/>
          </p:nvPr>
        </p:nvSpPr>
        <p:spPr/>
        <p:txBody>
          <a:bodyPr/>
          <a:lstStyle/>
          <a:p>
            <a:r>
              <a:rPr lang="en-US" dirty="0"/>
              <a:t>Policy Based</a:t>
            </a:r>
            <a:r>
              <a:rPr lang="de-DE" dirty="0"/>
              <a:t> -&gt; Predicting a probability distribution over the next actions</a:t>
            </a:r>
          </a:p>
          <a:p>
            <a:r>
              <a:rPr lang="de-DE" dirty="0"/>
              <a:t>Value Based -&gt; Predicting the value of the next action</a:t>
            </a:r>
            <a:endParaRPr lang="en-US" dirty="0"/>
          </a:p>
        </p:txBody>
      </p:sp>
    </p:spTree>
    <p:extLst>
      <p:ext uri="{BB962C8B-B14F-4D97-AF65-F5344CB8AC3E}">
        <p14:creationId xmlns:p14="http://schemas.microsoft.com/office/powerpoint/2010/main" val="290791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0E29-C0EE-4400-82EA-6401D5111995}"/>
              </a:ext>
            </a:extLst>
          </p:cNvPr>
          <p:cNvSpPr>
            <a:spLocks noGrp="1"/>
          </p:cNvSpPr>
          <p:nvPr>
            <p:ph type="title"/>
          </p:nvPr>
        </p:nvSpPr>
        <p:spPr/>
        <p:txBody>
          <a:bodyPr/>
          <a:lstStyle/>
          <a:p>
            <a:r>
              <a:rPr lang="en-US" dirty="0"/>
              <a:t>Pong</a:t>
            </a:r>
            <a:endParaRPr lang="de-DE" dirty="0"/>
          </a:p>
        </p:txBody>
      </p:sp>
      <p:pic>
        <p:nvPicPr>
          <p:cNvPr id="1026" name="Picture 2" descr="A picture containing text, device, gauge&#10;&#10;Description automatically generated">
            <a:extLst>
              <a:ext uri="{FF2B5EF4-FFF2-40B4-BE49-F238E27FC236}">
                <a16:creationId xmlns:a16="http://schemas.microsoft.com/office/drawing/2014/main" id="{68C1E7EB-BBD3-4A99-82CE-E7F5052FA9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2320" y="1626235"/>
            <a:ext cx="1524000" cy="2000250"/>
          </a:xfrm>
          <a:prstGeom prst="rect">
            <a:avLst/>
          </a:prstGeom>
          <a:noFill/>
        </p:spPr>
      </p:pic>
    </p:spTree>
    <p:extLst>
      <p:ext uri="{BB962C8B-B14F-4D97-AF65-F5344CB8AC3E}">
        <p14:creationId xmlns:p14="http://schemas.microsoft.com/office/powerpoint/2010/main" val="109988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spTree>
    <p:extLst>
      <p:ext uri="{BB962C8B-B14F-4D97-AF65-F5344CB8AC3E}">
        <p14:creationId xmlns:p14="http://schemas.microsoft.com/office/powerpoint/2010/main" val="2460737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r>
              <a:rPr lang="de-AT" dirty="0"/>
              <a:t>Minimax</a:t>
            </a:r>
          </a:p>
          <a:p>
            <a:r>
              <a:rPr lang="de-AT" dirty="0"/>
              <a:t>Alpha Beta Pruning</a:t>
            </a:r>
          </a:p>
          <a:p>
            <a:r>
              <a:rPr lang="de-AT" dirty="0"/>
              <a:t>MCTS</a:t>
            </a:r>
          </a:p>
          <a:p>
            <a:r>
              <a:rPr lang="de-AT" dirty="0"/>
              <a:t>Deep Reinforcement Learning (with Azure ML)</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sp>
        <p:nvSpPr>
          <p:cNvPr id="3" name="Content Placeholder 2">
            <a:extLst>
              <a:ext uri="{FF2B5EF4-FFF2-40B4-BE49-F238E27FC236}">
                <a16:creationId xmlns:a16="http://schemas.microsoft.com/office/drawing/2014/main" id="{0A9E4199-6A6B-4953-B170-3243BDEA017B}"/>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2"/>
          <a:stretch>
            <a:fillRect/>
          </a:stretch>
        </p:blipFill>
        <p:spPr>
          <a:xfrm>
            <a:off x="883920" y="1690688"/>
            <a:ext cx="8636000" cy="4763410"/>
          </a:xfrm>
          <a:prstGeom prst="rect">
            <a:avLst/>
          </a:prstGeom>
        </p:spPr>
      </p:pic>
    </p:spTree>
    <p:extLst>
      <p:ext uri="{BB962C8B-B14F-4D97-AF65-F5344CB8AC3E}">
        <p14:creationId xmlns:p14="http://schemas.microsoft.com/office/powerpoint/2010/main" val="4054187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355B-7F44-4F4A-B704-8023F14DEF6E}"/>
              </a:ext>
            </a:extLst>
          </p:cNvPr>
          <p:cNvSpPr>
            <a:spLocks noGrp="1"/>
          </p:cNvSpPr>
          <p:nvPr>
            <p:ph type="title"/>
          </p:nvPr>
        </p:nvSpPr>
        <p:spPr/>
        <p:txBody>
          <a:bodyPr/>
          <a:lstStyle/>
          <a:p>
            <a:r>
              <a:rPr lang="en-US" dirty="0"/>
              <a:t>Reinforcement Learning (</a:t>
            </a:r>
            <a:r>
              <a:rPr lang="en-US" dirty="0" err="1"/>
              <a:t>eventuell</a:t>
            </a:r>
            <a:r>
              <a:rPr lang="en-US" dirty="0"/>
              <a:t> </a:t>
            </a:r>
            <a:r>
              <a:rPr lang="en-US" dirty="0" err="1"/>
              <a:t>aus</a:t>
            </a:r>
            <a:r>
              <a:rPr lang="en-US" dirty="0"/>
              <a:t> dem ML </a:t>
            </a:r>
            <a:r>
              <a:rPr lang="en-US" dirty="0" err="1"/>
              <a:t>Kurs</a:t>
            </a:r>
            <a:r>
              <a:rPr lang="en-US" dirty="0"/>
              <a:t> was </a:t>
            </a:r>
            <a:r>
              <a:rPr lang="en-US" dirty="0" err="1"/>
              <a:t>rauskopieren</a:t>
            </a:r>
            <a:r>
              <a:rPr lang="en-US" dirty="0"/>
              <a:t>)</a:t>
            </a:r>
            <a:endParaRPr lang="de-DE" dirty="0"/>
          </a:p>
        </p:txBody>
      </p:sp>
      <p:sp>
        <p:nvSpPr>
          <p:cNvPr id="3" name="Content Placeholder 2">
            <a:extLst>
              <a:ext uri="{FF2B5EF4-FFF2-40B4-BE49-F238E27FC236}">
                <a16:creationId xmlns:a16="http://schemas.microsoft.com/office/drawing/2014/main" id="{6CCB2063-E0C6-4EB0-9BAB-2EB38E6BF380}"/>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530673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F1FA-E835-42BC-AF32-729E9B7AD6F5}"/>
              </a:ext>
            </a:extLst>
          </p:cNvPr>
          <p:cNvSpPr>
            <a:spLocks noGrp="1"/>
          </p:cNvSpPr>
          <p:nvPr>
            <p:ph type="title"/>
          </p:nvPr>
        </p:nvSpPr>
        <p:spPr/>
        <p:txBody>
          <a:bodyPr/>
          <a:lstStyle/>
          <a:p>
            <a:r>
              <a:rPr lang="en-US" dirty="0"/>
              <a:t>Deep Learning</a:t>
            </a:r>
            <a:endParaRPr lang="de-DE" dirty="0"/>
          </a:p>
        </p:txBody>
      </p:sp>
      <p:sp>
        <p:nvSpPr>
          <p:cNvPr id="3" name="Content Placeholder 2">
            <a:extLst>
              <a:ext uri="{FF2B5EF4-FFF2-40B4-BE49-F238E27FC236}">
                <a16:creationId xmlns:a16="http://schemas.microsoft.com/office/drawing/2014/main" id="{1B0A1202-89EA-4359-B1C1-2D1B8DF4B487}"/>
              </a:ext>
            </a:extLst>
          </p:cNvPr>
          <p:cNvSpPr>
            <a:spLocks noGrp="1"/>
          </p:cNvSpPr>
          <p:nvPr>
            <p:ph idx="1"/>
          </p:nvPr>
        </p:nvSpPr>
        <p:spPr/>
        <p:txBody>
          <a:bodyPr/>
          <a:lstStyle/>
          <a:p>
            <a:r>
              <a:rPr lang="en-US" dirty="0" err="1"/>
              <a:t>Hier</a:t>
            </a:r>
            <a:r>
              <a:rPr lang="en-US" dirty="0"/>
              <a:t> das </a:t>
            </a:r>
            <a:r>
              <a:rPr lang="en-US" dirty="0" err="1"/>
              <a:t>Beispiel</a:t>
            </a:r>
            <a:r>
              <a:rPr lang="en-US" dirty="0"/>
              <a:t> </a:t>
            </a:r>
            <a:r>
              <a:rPr lang="en-US" dirty="0" err="1"/>
              <a:t>mit</a:t>
            </a:r>
            <a:r>
              <a:rPr lang="en-US" dirty="0"/>
              <a:t> Gradient Descent </a:t>
            </a:r>
            <a:r>
              <a:rPr lang="en-US" dirty="0" err="1"/>
              <a:t>raussuchen</a:t>
            </a:r>
            <a:r>
              <a:rPr lang="en-US" dirty="0"/>
              <a:t> (Deep learning for Vision)</a:t>
            </a:r>
            <a:endParaRPr lang="de-DE" dirty="0"/>
          </a:p>
        </p:txBody>
      </p:sp>
    </p:spTree>
    <p:extLst>
      <p:ext uri="{BB962C8B-B14F-4D97-AF65-F5344CB8AC3E}">
        <p14:creationId xmlns:p14="http://schemas.microsoft.com/office/powerpoint/2010/main" val="871031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0E94-8E81-4827-BABC-7E5549BEEFB5}"/>
              </a:ext>
            </a:extLst>
          </p:cNvPr>
          <p:cNvSpPr>
            <a:spLocks noGrp="1"/>
          </p:cNvSpPr>
          <p:nvPr>
            <p:ph type="title"/>
          </p:nvPr>
        </p:nvSpPr>
        <p:spPr/>
        <p:txBody>
          <a:bodyPr/>
          <a:lstStyle/>
          <a:p>
            <a:r>
              <a:rPr lang="en-US" dirty="0"/>
              <a:t>Hands on -&gt; </a:t>
            </a:r>
            <a:r>
              <a:rPr lang="en-US" dirty="0" err="1"/>
              <a:t>Beispiel</a:t>
            </a:r>
            <a:r>
              <a:rPr lang="en-US" dirty="0"/>
              <a:t> </a:t>
            </a:r>
            <a:r>
              <a:rPr lang="en-US" dirty="0" err="1"/>
              <a:t>aus</a:t>
            </a:r>
            <a:r>
              <a:rPr lang="en-US" dirty="0"/>
              <a:t> dem Buch</a:t>
            </a:r>
            <a:endParaRPr lang="de-DE" dirty="0"/>
          </a:p>
        </p:txBody>
      </p:sp>
      <p:sp>
        <p:nvSpPr>
          <p:cNvPr id="3" name="Content Placeholder 2">
            <a:extLst>
              <a:ext uri="{FF2B5EF4-FFF2-40B4-BE49-F238E27FC236}">
                <a16:creationId xmlns:a16="http://schemas.microsoft.com/office/drawing/2014/main" id="{6F7F028E-EFE3-43B2-9EAD-6DAD66B752F5}"/>
              </a:ext>
            </a:extLst>
          </p:cNvPr>
          <p:cNvSpPr>
            <a:spLocks noGrp="1"/>
          </p:cNvSpPr>
          <p:nvPr>
            <p:ph idx="1"/>
          </p:nvPr>
        </p:nvSpPr>
        <p:spPr/>
        <p:txBody>
          <a:bodyPr/>
          <a:lstStyle/>
          <a:p>
            <a:r>
              <a:rPr lang="de-DE" dirty="0">
                <a:hlinkClick r:id="rId2"/>
              </a:rPr>
              <a:t>https://gym.openai.com/</a:t>
            </a:r>
            <a:endParaRPr lang="de-DE" dirty="0"/>
          </a:p>
          <a:p>
            <a:endParaRPr lang="de-DE" dirty="0"/>
          </a:p>
          <a:p>
            <a:r>
              <a:rPr lang="de-DE" dirty="0"/>
              <a:t>Install with </a:t>
            </a:r>
          </a:p>
          <a:p>
            <a:r>
              <a:rPr kumimoji="0" lang="de-DE" altLang="de-DE" sz="28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pPr marL="0" indent="0">
              <a:buNone/>
            </a:pPr>
            <a:r>
              <a:rPr kumimoji="0" lang="de-DE" altLang="de-DE" sz="800" b="1" i="0" u="none" strike="noStrike" cap="none" normalizeH="0" baseline="0" dirty="0">
                <a:ln>
                  <a:noFill/>
                </a:ln>
                <a:solidFill>
                  <a:schemeClr val="tx1"/>
                </a:solidFill>
                <a:effectLst/>
              </a:rPr>
              <a:t> </a:t>
            </a:r>
            <a:endParaRPr kumimoji="0" lang="de-DE" altLang="de-DE" sz="6000" b="1" i="0" u="none" strike="noStrike" cap="none" normalizeH="0" baseline="0" dirty="0">
              <a:ln>
                <a:noFill/>
              </a:ln>
              <a:solidFill>
                <a:schemeClr val="tx1"/>
              </a:solidFill>
              <a:effectLst/>
              <a:latin typeface="Arial" panose="020B0604020202020204" pitchFamily="34" charset="0"/>
            </a:endParaRPr>
          </a:p>
          <a:p>
            <a:endParaRPr lang="de-DE" dirty="0"/>
          </a:p>
          <a:p>
            <a:endParaRPr lang="de-DE" dirty="0"/>
          </a:p>
        </p:txBody>
      </p:sp>
    </p:spTree>
    <p:extLst>
      <p:ext uri="{BB962C8B-B14F-4D97-AF65-F5344CB8AC3E}">
        <p14:creationId xmlns:p14="http://schemas.microsoft.com/office/powerpoint/2010/main" val="3752994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I ran into</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lstStyle/>
          <a:p>
            <a:r>
              <a:rPr lang="en-US" dirty="0"/>
              <a:t>Minimax</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Tree>
    <p:extLst>
      <p:ext uri="{BB962C8B-B14F-4D97-AF65-F5344CB8AC3E}">
        <p14:creationId xmlns:p14="http://schemas.microsoft.com/office/powerpoint/2010/main" val="68899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1712532" y="1825625"/>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1857569" y="0"/>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303698" y="1207983"/>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C565-361F-4684-B505-675666523C5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DE6C7806-4C08-414E-AC10-783D313ABC9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261039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AFCC-DDDB-4628-AC80-BDCF9B39A34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F273B916-1EA7-4351-8D37-E237A884ED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B7A0C403-BF65-4B64-B207-ED89A93597E9}"/>
              </a:ext>
            </a:extLst>
          </p:cNvPr>
          <p:cNvPicPr>
            <a:picLocks noChangeAspect="1"/>
          </p:cNvPicPr>
          <p:nvPr/>
        </p:nvPicPr>
        <p:blipFill>
          <a:blip r:embed="rId3"/>
          <a:stretch>
            <a:fillRect/>
          </a:stretch>
        </p:blipFill>
        <p:spPr>
          <a:xfrm>
            <a:off x="4834217" y="142169"/>
            <a:ext cx="7855324" cy="3652476"/>
          </a:xfrm>
          <a:prstGeom prst="rect">
            <a:avLst/>
          </a:prstGeom>
        </p:spPr>
      </p:pic>
      <p:pic>
        <p:nvPicPr>
          <p:cNvPr id="7" name="Picture 6">
            <a:extLst>
              <a:ext uri="{FF2B5EF4-FFF2-40B4-BE49-F238E27FC236}">
                <a16:creationId xmlns:a16="http://schemas.microsoft.com/office/drawing/2014/main" id="{E4307514-8B8D-469F-95BB-D3EEB4F711DA}"/>
              </a:ext>
            </a:extLst>
          </p:cNvPr>
          <p:cNvPicPr>
            <a:picLocks noChangeAspect="1"/>
          </p:cNvPicPr>
          <p:nvPr/>
        </p:nvPicPr>
        <p:blipFill>
          <a:blip r:embed="rId4"/>
          <a:stretch>
            <a:fillRect/>
          </a:stretch>
        </p:blipFill>
        <p:spPr>
          <a:xfrm>
            <a:off x="267976" y="1825625"/>
            <a:ext cx="6437504" cy="4746812"/>
          </a:xfrm>
          <a:prstGeom prst="rect">
            <a:avLst/>
          </a:prstGeom>
        </p:spPr>
      </p:pic>
    </p:spTree>
    <p:extLst>
      <p:ext uri="{BB962C8B-B14F-4D97-AF65-F5344CB8AC3E}">
        <p14:creationId xmlns:p14="http://schemas.microsoft.com/office/powerpoint/2010/main" val="685999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1882</Words>
  <Application>Microsoft Office PowerPoint</Application>
  <PresentationFormat>Widescreen</PresentationFormat>
  <Paragraphs>90</Paragraphs>
  <Slides>25</Slides>
  <Notes>7</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Roboto</vt:lpstr>
      <vt:lpstr>SFMono-Regular</vt:lpstr>
      <vt:lpstr>Office Theme</vt:lpstr>
      <vt:lpstr>Game AI</vt:lpstr>
      <vt:lpstr>Agenda</vt:lpstr>
      <vt:lpstr>Minimax</vt:lpstr>
      <vt:lpstr>Game of Mancala</vt:lpstr>
      <vt:lpstr>Environment Config</vt:lpstr>
      <vt:lpstr>Eclipse Run Configuration</vt:lpstr>
      <vt:lpstr>PowerPoint Presentation</vt:lpstr>
      <vt:lpstr>PowerPoint Presentation</vt:lpstr>
      <vt:lpstr>PowerPoint Presentation</vt:lpstr>
      <vt:lpstr>PowerPoint Presentation</vt:lpstr>
      <vt:lpstr>PowerPoint Presentation</vt:lpstr>
      <vt:lpstr>Game Environments: Gym</vt:lpstr>
      <vt:lpstr>Development Environment Options</vt:lpstr>
      <vt:lpstr>Model Based vs Model Free</vt:lpstr>
      <vt:lpstr>Policy Based vs Value Based</vt:lpstr>
      <vt:lpstr>On-Policy vs Off-Policy</vt:lpstr>
      <vt:lpstr>Cross Entropy Method</vt:lpstr>
      <vt:lpstr>Pong</vt:lpstr>
      <vt:lpstr>Pong</vt:lpstr>
      <vt:lpstr>RAY</vt:lpstr>
      <vt:lpstr>Reinforcement Learning (eventuell aus dem ML Kurs was rauskopieren)</vt:lpstr>
      <vt:lpstr>Deep Learning</vt:lpstr>
      <vt:lpstr>Hands on -&gt; Beispiel aus dem Buch</vt:lpstr>
      <vt:lpstr>PowerPoint Presentation</vt:lpstr>
      <vt:lpstr>Issues I ran into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22</cp:revision>
  <dcterms:created xsi:type="dcterms:W3CDTF">2021-05-14T13:33:37Z</dcterms:created>
  <dcterms:modified xsi:type="dcterms:W3CDTF">2021-08-30T12:47:06Z</dcterms:modified>
</cp:coreProperties>
</file>